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2" r:id="rId14"/>
    <p:sldId id="273" r:id="rId15"/>
    <p:sldId id="271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299E6-2CE3-4697-AB86-411F4F0ADF50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5B999-BB9F-4C83-B6FA-272A568E5A0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CD8AA-B498-4F1A-9D97-85623D962C5C}" type="datetimeFigureOut">
              <a:rPr lang="cs-CZ" smtClean="0"/>
              <a:pPr/>
              <a:t>19. 10. 2020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557A8-28E5-487A-A1A1-6A7138BF3AC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Stáž pedagogických pracovníků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571876"/>
            <a:ext cx="6400800" cy="242889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 smtClean="0"/>
              <a:t>MŠ Semínko, o.p.s.</a:t>
            </a:r>
          </a:p>
          <a:p>
            <a:pPr>
              <a:lnSpc>
                <a:spcPct val="150000"/>
              </a:lnSpc>
            </a:pPr>
            <a:endParaRPr lang="cs-CZ" dirty="0" smtClean="0"/>
          </a:p>
          <a:p>
            <a:pPr>
              <a:lnSpc>
                <a:spcPct val="150000"/>
              </a:lnSpc>
            </a:pPr>
            <a:r>
              <a:rPr lang="cs-CZ" dirty="0" smtClean="0"/>
              <a:t>Finsko - Helsinky 9.3. – 12.3.2020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7786742" cy="124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Obrázek 4" descr="Image result for finsk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4357694"/>
            <a:ext cx="145436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Projekt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název: Podpora dětí s odlišným mateřským jazykem</a:t>
            </a:r>
          </a:p>
          <a:p>
            <a:r>
              <a:rPr lang="cs-CZ" dirty="0" smtClean="0"/>
              <a:t>číslo: CZ.07.4.68/0.0/0.0/17_045/0001264</a:t>
            </a:r>
          </a:p>
          <a:p>
            <a:r>
              <a:rPr lang="cs-CZ" dirty="0"/>
              <a:t>o</a:t>
            </a:r>
            <a:r>
              <a:rPr lang="cs-CZ" dirty="0" smtClean="0"/>
              <a:t>perační program: Praha pól růstu ČR</a:t>
            </a:r>
          </a:p>
          <a:p>
            <a:r>
              <a:rPr lang="cs-CZ" dirty="0" smtClean="0"/>
              <a:t>financováno: ESF a rozpočet HMP</a:t>
            </a:r>
          </a:p>
          <a:p>
            <a:r>
              <a:rPr lang="cs-CZ" dirty="0" smtClean="0"/>
              <a:t>číslo a název aktivity: 4. Vzdělávání a osobnostní rozvoj pedagogických pracovníků - </a:t>
            </a:r>
            <a:r>
              <a:rPr lang="cs-CZ" b="1" dirty="0" smtClean="0"/>
              <a:t>4.2 Stáže pedagogických pracovníků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Zaměření stáže</a:t>
            </a:r>
            <a:endParaRPr lang="cs-CZ" b="1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cíl: rozšíření odbornosti pedagogických pracovníků v oblasti integrace dětí s odlišným mateřským jazykem (OMJ)</a:t>
            </a:r>
          </a:p>
          <a:p>
            <a:r>
              <a:rPr lang="cs-CZ" dirty="0" smtClean="0"/>
              <a:t>aktivity:</a:t>
            </a:r>
          </a:p>
          <a:p>
            <a:pPr lvl="1"/>
            <a:r>
              <a:rPr lang="cs-CZ" dirty="0" smtClean="0"/>
              <a:t>pozorování či stínování učitelů</a:t>
            </a:r>
          </a:p>
          <a:p>
            <a:pPr lvl="1"/>
            <a:r>
              <a:rPr lang="cs-CZ" dirty="0" smtClean="0"/>
              <a:t>řízená diskuze a konzultace s učiteli</a:t>
            </a:r>
          </a:p>
          <a:p>
            <a:pPr lvl="1"/>
            <a:r>
              <a:rPr lang="cs-CZ" dirty="0" smtClean="0"/>
              <a:t>setkání s dětmi s učiteli</a:t>
            </a:r>
          </a:p>
          <a:p>
            <a:pPr lvl="1"/>
            <a:r>
              <a:rPr lang="cs-CZ" dirty="0" smtClean="0"/>
              <a:t>aktivní zapojení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Lokalita - </a:t>
            </a:r>
            <a:r>
              <a:rPr lang="cs-CZ" b="1" dirty="0" err="1" smtClean="0"/>
              <a:t>Vuosaari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geograficky největší čtvrť hlavního města Helsinky</a:t>
            </a:r>
          </a:p>
          <a:p>
            <a:r>
              <a:rPr lang="cs-CZ" dirty="0" smtClean="0"/>
              <a:t>jedna z nejrychleji se rozvíjejících částí města</a:t>
            </a:r>
          </a:p>
          <a:p>
            <a:r>
              <a:rPr lang="cs-CZ" dirty="0" smtClean="0"/>
              <a:t>multikulturní ráz – velké procento obyvatel – cizinců</a:t>
            </a:r>
          </a:p>
          <a:p>
            <a:r>
              <a:rPr lang="cs-CZ" dirty="0" smtClean="0"/>
              <a:t>přístup k moři, přírodní park</a:t>
            </a:r>
          </a:p>
          <a:p>
            <a:endParaRPr lang="cs-CZ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35742" t="36621" r="3320" b="17968"/>
          <a:stretch>
            <a:fillRect/>
          </a:stretch>
        </p:blipFill>
        <p:spPr bwMode="auto">
          <a:xfrm>
            <a:off x="4714876" y="1714488"/>
            <a:ext cx="4038600" cy="2407652"/>
          </a:xfrm>
          <a:prstGeom prst="rect">
            <a:avLst/>
          </a:prstGeom>
          <a:ln w="0" cap="sq">
            <a:noFill/>
            <a:prstDash val="solid"/>
            <a:miter lim="800000"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Navštívené MŠ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dirty="0" err="1" smtClean="0"/>
              <a:t>päiväkoti</a:t>
            </a:r>
            <a:r>
              <a:rPr lang="cs-CZ" dirty="0" smtClean="0"/>
              <a:t> = školka</a:t>
            </a:r>
          </a:p>
          <a:p>
            <a:pPr>
              <a:buNone/>
            </a:pPr>
            <a:endParaRPr lang="cs-CZ" dirty="0" smtClean="0"/>
          </a:p>
          <a:p>
            <a:r>
              <a:rPr lang="cs-CZ" dirty="0" err="1" smtClean="0"/>
              <a:t>Siima</a:t>
            </a:r>
            <a:endParaRPr lang="cs-CZ" dirty="0" smtClean="0"/>
          </a:p>
          <a:p>
            <a:r>
              <a:rPr lang="cs-CZ" dirty="0" smtClean="0"/>
              <a:t>Kanava</a:t>
            </a:r>
          </a:p>
          <a:p>
            <a:r>
              <a:rPr lang="cs-CZ" dirty="0" err="1" smtClean="0"/>
              <a:t>Meritähti</a:t>
            </a:r>
            <a:endParaRPr lang="cs-CZ" dirty="0" smtClean="0"/>
          </a:p>
          <a:p>
            <a:r>
              <a:rPr lang="cs-CZ" dirty="0" err="1" smtClean="0"/>
              <a:t>Koralli</a:t>
            </a:r>
            <a:endParaRPr lang="cs-CZ" dirty="0" smtClean="0"/>
          </a:p>
          <a:p>
            <a:r>
              <a:rPr lang="cs-CZ" dirty="0" err="1" smtClean="0"/>
              <a:t>Herukka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5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60410"/>
            <a:ext cx="4038600" cy="40055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Päiväkoti</a:t>
            </a:r>
            <a:r>
              <a:rPr lang="cs-CZ" b="1" dirty="0" smtClean="0"/>
              <a:t> </a:t>
            </a:r>
            <a:r>
              <a:rPr lang="cs-CZ" b="1" dirty="0" err="1" smtClean="0"/>
              <a:t>Siima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školka je zaměřená na děti s OMJ a pravidelný pobyt venku</a:t>
            </a:r>
          </a:p>
          <a:p>
            <a:r>
              <a:rPr lang="cs-CZ" dirty="0" smtClean="0"/>
              <a:t>školka je obklopena lesem</a:t>
            </a:r>
          </a:p>
          <a:p>
            <a:r>
              <a:rPr lang="cs-CZ" dirty="0" smtClean="0"/>
              <a:t>učitelé komunikují s dětmi s OMJ pomocí piktogramů – ty jsou v každé místnosti</a:t>
            </a:r>
          </a:p>
          <a:p>
            <a:r>
              <a:rPr lang="cs-CZ" dirty="0" smtClean="0"/>
              <a:t>k učení jazyka využívají písničky a básničky</a:t>
            </a:r>
          </a:p>
          <a:p>
            <a:r>
              <a:rPr lang="cs-CZ" dirty="0" smtClean="0"/>
              <a:t>s rodiči mluví finsky nebo pomocí překladatele</a:t>
            </a:r>
          </a:p>
          <a:p>
            <a:r>
              <a:rPr lang="cs-CZ" dirty="0" smtClean="0"/>
              <a:t>děti měly velkou volnost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7" name="Zástupný symbol pro obsah 6" descr="https://www.hel.fi/wps/wcm/connect/82c023b1-871a-4eb5-b6f2-47424d5692d4/1/pk%2BSiima.jpg?MOD=AJPERES&amp;CVID=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643050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Päiväkoti</a:t>
            </a:r>
            <a:r>
              <a:rPr lang="cs-CZ" b="1" dirty="0" smtClean="0"/>
              <a:t> Kanava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 smtClean="0"/>
              <a:t>mš má bohaté zkušenosti v integraci dětí s OMJ</a:t>
            </a:r>
          </a:p>
          <a:p>
            <a:r>
              <a:rPr lang="cs-CZ" dirty="0" smtClean="0"/>
              <a:t>celkem 9 tříd - děti od 1 roku do 7 let</a:t>
            </a:r>
          </a:p>
          <a:p>
            <a:r>
              <a:rPr lang="cs-CZ" dirty="0" smtClean="0"/>
              <a:t>v 1 třídě je 14 dětí + 1 učitel + 1 asistent / chůva</a:t>
            </a:r>
          </a:p>
          <a:p>
            <a:r>
              <a:rPr lang="cs-CZ" dirty="0" smtClean="0"/>
              <a:t>polovina dětí je s OMJ</a:t>
            </a:r>
          </a:p>
          <a:p>
            <a:r>
              <a:rPr lang="cs-CZ" dirty="0" smtClean="0"/>
              <a:t>několik tříd zapojených do programu </a:t>
            </a:r>
            <a:r>
              <a:rPr lang="cs-CZ" dirty="0" err="1" smtClean="0"/>
              <a:t>Metsalainet</a:t>
            </a:r>
            <a:r>
              <a:rPr lang="cs-CZ" dirty="0" smtClean="0"/>
              <a:t> – vzdělávání a pobyt dětí venku</a:t>
            </a:r>
          </a:p>
          <a:p>
            <a:r>
              <a:rPr lang="cs-CZ" dirty="0" smtClean="0"/>
              <a:t>při práci využívají nejrůznější pomůcky a především piktogramy</a:t>
            </a:r>
          </a:p>
          <a:p>
            <a:r>
              <a:rPr lang="cs-CZ" dirty="0" smtClean="0"/>
              <a:t>spolupráce pedagoga a asistenta na třídě</a:t>
            </a:r>
          </a:p>
          <a:p>
            <a:r>
              <a:rPr lang="cs-CZ" dirty="0" smtClean="0"/>
              <a:t>učení se v malých skupinkách, děti jsou samostatné</a:t>
            </a:r>
          </a:p>
          <a:p>
            <a:r>
              <a:rPr lang="cs-CZ" dirty="0" smtClean="0"/>
              <a:t>prezentace mš na </a:t>
            </a:r>
            <a:r>
              <a:rPr lang="cs-CZ" dirty="0" err="1" smtClean="0"/>
              <a:t>instagramu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7" name="Zástupný symbol pro obsah 6" descr="https://www.hel.fi/wps/wcm/connect/b65a95a0-b905-4bfd-9c7a-57b18e92255c/1/Kanava-aula.jpg?MOD=AJPERES&amp;CVID=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643314"/>
            <a:ext cx="4038600" cy="220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err="1" smtClean="0"/>
              <a:t>Päiväkoti</a:t>
            </a:r>
            <a:r>
              <a:rPr lang="cs-CZ" b="1" dirty="0" smtClean="0"/>
              <a:t> </a:t>
            </a:r>
            <a:r>
              <a:rPr lang="cs-CZ" b="1" dirty="0" err="1" smtClean="0"/>
              <a:t>Meritähti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 smtClean="0"/>
              <a:t>v mš je celkem 150 dětí od 10 měsíců do 7 let</a:t>
            </a:r>
          </a:p>
          <a:p>
            <a:r>
              <a:rPr lang="cs-CZ" dirty="0" smtClean="0"/>
              <a:t>15 skupin, 29 zaměstnanců</a:t>
            </a:r>
          </a:p>
          <a:p>
            <a:r>
              <a:rPr lang="cs-CZ" dirty="0" smtClean="0"/>
              <a:t>20% děti s OMJ</a:t>
            </a:r>
          </a:p>
          <a:p>
            <a:r>
              <a:rPr lang="cs-CZ" dirty="0" smtClean="0"/>
              <a:t>provoz mš je od 6:15 do 17:30 hodin</a:t>
            </a:r>
          </a:p>
          <a:p>
            <a:r>
              <a:rPr lang="cs-CZ" dirty="0" smtClean="0"/>
              <a:t>na 7 dětí je 1 dospělý</a:t>
            </a:r>
          </a:p>
          <a:p>
            <a:r>
              <a:rPr lang="cs-CZ" dirty="0" smtClean="0"/>
              <a:t>děti mají svá portfolia</a:t>
            </a:r>
          </a:p>
          <a:p>
            <a:r>
              <a:rPr lang="cs-CZ" dirty="0" smtClean="0"/>
              <a:t>práce s dětmi s OMJ pomocí piktogramů (učitel je nosí s sebou i ven)</a:t>
            </a:r>
          </a:p>
          <a:p>
            <a:r>
              <a:rPr lang="cs-CZ" dirty="0" smtClean="0"/>
              <a:t>každá třída má svůj režim a pravidla</a:t>
            </a:r>
          </a:p>
          <a:p>
            <a:r>
              <a:rPr lang="cs-CZ" dirty="0" smtClean="0"/>
              <a:t>všude po mš vylepeny obrázky s postupy pro děti s OMJ</a:t>
            </a:r>
          </a:p>
          <a:p>
            <a:r>
              <a:rPr lang="cs-CZ" dirty="0" smtClean="0"/>
              <a:t>v rozpočtu mš mají vyčleněné peníze na tlumočníky pro komunikaci s rodiči dětí s OMJ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7" name="Zástupný symbol pro obsah 6" descr="Päiväkoti Meritähti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643050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Päiväkoti</a:t>
            </a:r>
            <a:r>
              <a:rPr lang="cs-CZ" b="1" dirty="0" smtClean="0"/>
              <a:t> </a:t>
            </a:r>
            <a:r>
              <a:rPr lang="cs-CZ" b="1" dirty="0" err="1" smtClean="0"/>
              <a:t>Koralli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70000" lnSpcReduction="20000"/>
          </a:bodyPr>
          <a:lstStyle/>
          <a:p>
            <a:r>
              <a:rPr lang="cs-CZ" dirty="0" smtClean="0"/>
              <a:t>mš zaměřená na práci s dětmi s OMJ (50%), také děti se sluchovým postižením</a:t>
            </a:r>
          </a:p>
          <a:p>
            <a:r>
              <a:rPr lang="cs-CZ" dirty="0" smtClean="0"/>
              <a:t>celkem 5 tříd pro děti od 1 do 7 let</a:t>
            </a:r>
          </a:p>
          <a:p>
            <a:r>
              <a:rPr lang="cs-CZ" dirty="0" smtClean="0"/>
              <a:t>v jedné třídě je 13 dětí + 1 učitel +1 asistent + 1 zdravotní sestra</a:t>
            </a:r>
          </a:p>
          <a:p>
            <a:r>
              <a:rPr lang="cs-CZ" dirty="0" smtClean="0"/>
              <a:t>do mš dochází dvojjazyčná učitelka, která nastavuje procesy pro integraci dětí s OMJ</a:t>
            </a:r>
          </a:p>
          <a:p>
            <a:r>
              <a:rPr lang="cs-CZ" dirty="0" smtClean="0"/>
              <a:t>při práci s dětmi s OMJ využívají piktogramy</a:t>
            </a:r>
          </a:p>
          <a:p>
            <a:r>
              <a:rPr lang="cs-CZ" dirty="0" smtClean="0"/>
              <a:t>výuka jazyka také formou volné hry</a:t>
            </a:r>
          </a:p>
          <a:p>
            <a:r>
              <a:rPr lang="cs-CZ" dirty="0" smtClean="0"/>
              <a:t>mš má lesní třídu - první v Helsinkách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6" name="Zástupný symbol pro obsah 5" descr="https://www.hel.fi/wps/wcm/connect/b7caf83f-9b4c-4bc8-973f-6fe872d35349/1/Koralli.jpg?MOD=AJPERES&amp;CVID=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571612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Päiväkoti</a:t>
            </a:r>
            <a:r>
              <a:rPr lang="cs-CZ" b="1" dirty="0" smtClean="0"/>
              <a:t> </a:t>
            </a:r>
            <a:r>
              <a:rPr lang="cs-CZ" b="1" dirty="0" err="1" smtClean="0"/>
              <a:t>Herukka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 smtClean="0"/>
              <a:t>80% dětí s OMJ</a:t>
            </a:r>
          </a:p>
          <a:p>
            <a:r>
              <a:rPr lang="cs-CZ" dirty="0" smtClean="0"/>
              <a:t>4 třídy pro děti ve věku od 1 roku do 7 let</a:t>
            </a:r>
          </a:p>
          <a:p>
            <a:r>
              <a:rPr lang="cs-CZ" dirty="0" smtClean="0"/>
              <a:t>3 dospělí na 19 dětí</a:t>
            </a:r>
          </a:p>
          <a:p>
            <a:r>
              <a:rPr lang="cs-CZ" dirty="0" smtClean="0"/>
              <a:t>mš má externí pracovníky zaměřené na práci s dětmi s OMJ – tito pak následně vzdělávají interní zaměstnance</a:t>
            </a:r>
          </a:p>
          <a:p>
            <a:r>
              <a:rPr lang="cs-CZ" dirty="0" smtClean="0"/>
              <a:t>důraz na komunikaci s rodiči</a:t>
            </a:r>
          </a:p>
          <a:p>
            <a:r>
              <a:rPr lang="cs-CZ" dirty="0" smtClean="0"/>
              <a:t>práce v menších skupinkách</a:t>
            </a:r>
          </a:p>
          <a:p>
            <a:r>
              <a:rPr lang="cs-CZ" dirty="0" smtClean="0"/>
              <a:t>výuka formou obrázků, her, písní, společenských her, také hraní divadla</a:t>
            </a:r>
          </a:p>
          <a:p>
            <a:r>
              <a:rPr lang="cs-CZ" dirty="0" smtClean="0"/>
              <a:t>individuálně procvičování slovosledu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8" name="Zástupný symbol pro obsah 7" descr="Päiväkoti Herukka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214686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Práce s dětmi s OMJ </a:t>
            </a:r>
            <a:r>
              <a:rPr lang="cs-CZ" dirty="0" smtClean="0"/>
              <a:t>- piktogramy</a:t>
            </a:r>
            <a:endParaRPr lang="cs-CZ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Práce s dětmi s OMJ </a:t>
            </a:r>
            <a:r>
              <a:rPr lang="cs-CZ" dirty="0" smtClean="0"/>
              <a:t>- piktogramy</a:t>
            </a:r>
            <a:endParaRPr lang="cs-CZ" dirty="0"/>
          </a:p>
        </p:txBody>
      </p:sp>
      <p:pic>
        <p:nvPicPr>
          <p:cNvPr id="9" name="Zástupný symbol pro obsah 5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176" b="29903"/>
          <a:stretch/>
        </p:blipFill>
        <p:spPr>
          <a:xfrm>
            <a:off x="428596" y="4071942"/>
            <a:ext cx="8198329" cy="2457012"/>
          </a:xfrm>
          <a:prstGeom prst="rect">
            <a:avLst/>
          </a:prstGeom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500174"/>
            <a:ext cx="4038600" cy="2228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357298"/>
            <a:ext cx="3101525" cy="235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Práce s dětmi s OMJ </a:t>
            </a:r>
            <a:r>
              <a:rPr lang="cs-CZ" dirty="0" smtClean="0"/>
              <a:t>– kartičky, které má učitel stále při sobě (i venku)</a:t>
            </a:r>
            <a:endParaRPr lang="cs-CZ" dirty="0"/>
          </a:p>
        </p:txBody>
      </p:sp>
      <p:pic>
        <p:nvPicPr>
          <p:cNvPr id="1026" name="Picture 2" descr="C:\Users\Worker\Documents\OPPPR Finsko\stáž Helsinki 2020\Prezentace kolegům\19.5.2020\Bez názv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0278" y="1600200"/>
            <a:ext cx="608344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Práce s dětmi s OMJ </a:t>
            </a:r>
            <a:r>
              <a:rPr lang="cs-CZ" dirty="0" smtClean="0"/>
              <a:t>– </a:t>
            </a:r>
            <a:r>
              <a:rPr lang="cs-CZ" dirty="0" smtClean="0"/>
              <a:t>stůl </a:t>
            </a:r>
            <a:r>
              <a:rPr lang="cs-CZ" dirty="0" smtClean="0"/>
              <a:t>dítěte, které nerozumí … </a:t>
            </a:r>
            <a:r>
              <a:rPr lang="cs-CZ" dirty="0" smtClean="0"/>
              <a:t>ukazuje</a:t>
            </a:r>
            <a:endParaRPr lang="cs-CZ" dirty="0"/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xmlns="" id="{1633293D-F6B9-4651-954E-4F20EB9A0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3698" y="1600200"/>
            <a:ext cx="8036603" cy="452596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Shrnutí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cs-CZ" sz="1800" dirty="0" smtClean="0"/>
              <a:t>pro učitele jsou závazné „Helsinské osnovy (curriculum)“ a téma školky na daný školní rok</a:t>
            </a:r>
          </a:p>
          <a:p>
            <a:r>
              <a:rPr lang="cs-CZ" sz="1800" dirty="0" smtClean="0"/>
              <a:t>Město Helsinky vydává každý rok (cca v červnu) dokument ohledně výše školného na nadcházející školní rok (od srpna)</a:t>
            </a:r>
          </a:p>
          <a:p>
            <a:r>
              <a:rPr lang="cs-CZ" sz="1800" dirty="0" smtClean="0"/>
              <a:t>bezplatné (předškolní) vzdělávání je pouze pro děti, které dosáhly k 31. 7. věku 5 let v rozsahu 4 hodiny denně</a:t>
            </a:r>
          </a:p>
          <a:p>
            <a:r>
              <a:rPr lang="cs-CZ" sz="1800" dirty="0" smtClean="0"/>
              <a:t>předškolní vzdělávání je rok před začátkem ZŠ povinné</a:t>
            </a:r>
          </a:p>
          <a:p>
            <a:r>
              <a:rPr lang="cs-CZ" sz="1800" dirty="0" smtClean="0"/>
              <a:t>malý počet dětí na učitele</a:t>
            </a:r>
          </a:p>
          <a:p>
            <a:r>
              <a:rPr lang="cs-CZ" sz="1800" dirty="0" smtClean="0"/>
              <a:t>velké procento dětí s OMJ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cs-CZ" sz="1800" dirty="0" smtClean="0"/>
              <a:t>ve </a:t>
            </a:r>
            <a:r>
              <a:rPr lang="cs-CZ" sz="1800" dirty="0" smtClean="0"/>
              <a:t>všech školkách byl nakreslený režim dne a používaly se </a:t>
            </a:r>
            <a:r>
              <a:rPr lang="cs-CZ" sz="1800" dirty="0" smtClean="0"/>
              <a:t>piktogramy</a:t>
            </a:r>
          </a:p>
          <a:p>
            <a:r>
              <a:rPr lang="cs-CZ" sz="1800" dirty="0" smtClean="0"/>
              <a:t>piktogramy jsou </a:t>
            </a:r>
            <a:r>
              <a:rPr lang="cs-CZ" sz="1800" dirty="0" smtClean="0"/>
              <a:t>jednotné pro všechny </a:t>
            </a:r>
            <a:r>
              <a:rPr lang="cs-CZ" sz="1800" dirty="0" smtClean="0"/>
              <a:t>školky; </a:t>
            </a:r>
            <a:r>
              <a:rPr lang="cs-CZ" sz="1800" dirty="0" smtClean="0"/>
              <a:t>jsou ke stažení na internetu</a:t>
            </a:r>
            <a:endParaRPr lang="cs-CZ" sz="1800" dirty="0" smtClean="0"/>
          </a:p>
          <a:p>
            <a:r>
              <a:rPr lang="cs-CZ" sz="1800" dirty="0" smtClean="0"/>
              <a:t>vysoká míra </a:t>
            </a:r>
            <a:r>
              <a:rPr lang="cs-CZ" sz="1800" dirty="0" smtClean="0"/>
              <a:t>inkluze</a:t>
            </a:r>
          </a:p>
          <a:p>
            <a:r>
              <a:rPr lang="cs-CZ" sz="1800" dirty="0" smtClean="0"/>
              <a:t>pokud </a:t>
            </a:r>
            <a:r>
              <a:rPr lang="cs-CZ" sz="1800" dirty="0" smtClean="0"/>
              <a:t>není těžké omezení dítěte, tak </a:t>
            </a:r>
            <a:r>
              <a:rPr lang="cs-CZ" sz="1800" dirty="0" smtClean="0"/>
              <a:t>je snaha </a:t>
            </a:r>
            <a:r>
              <a:rPr lang="cs-CZ" sz="1800" dirty="0" smtClean="0"/>
              <a:t>dítě integrovat – nejprve se dítě musí ½ roku sledovat, hledají se cesty jak ho začlenit – pokud se to nepodaří, až pak je možné zažádat o asistenta</a:t>
            </a:r>
          </a:p>
          <a:p>
            <a:r>
              <a:rPr lang="cs-CZ" sz="1800" dirty="0" smtClean="0"/>
              <a:t>samostatnost dětí, individualizace</a:t>
            </a:r>
            <a:endParaRPr lang="cs-CZ" sz="1800" dirty="0" smtClean="0">
              <a:solidFill>
                <a:srgbClr val="FF0000"/>
              </a:solidFill>
            </a:endParaRPr>
          </a:p>
          <a:p>
            <a:r>
              <a:rPr lang="cs-CZ" sz="1800" dirty="0" smtClean="0"/>
              <a:t>krásná </a:t>
            </a:r>
            <a:r>
              <a:rPr lang="cs-CZ" sz="1800" dirty="0" smtClean="0"/>
              <a:t>příroda, častý pobyt </a:t>
            </a:r>
            <a:r>
              <a:rPr lang="cs-CZ" sz="1800" dirty="0" smtClean="0"/>
              <a:t>venku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</TotalTime>
  <Words>676</Words>
  <Application>Microsoft Office PowerPoint</Application>
  <PresentationFormat>Předvádění na obrazovce (4:3)</PresentationFormat>
  <Paragraphs>104</Paragraphs>
  <Slides>15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Motiv sady Office</vt:lpstr>
      <vt:lpstr>Stáž pedagogických pracovníků</vt:lpstr>
      <vt:lpstr>Projekt</vt:lpstr>
      <vt:lpstr>Zaměření stáže</vt:lpstr>
      <vt:lpstr>Lokalita - Vuosaari</vt:lpstr>
      <vt:lpstr>Navštívené MŠ</vt:lpstr>
      <vt:lpstr>Päiväkoti Siima</vt:lpstr>
      <vt:lpstr>Päiväkoti Kanava</vt:lpstr>
      <vt:lpstr> Päiväkoti Meritähti </vt:lpstr>
      <vt:lpstr>Päiväkoti Koralli</vt:lpstr>
      <vt:lpstr>Päiväkoti Herukka</vt:lpstr>
      <vt:lpstr>Práce s dětmi s OMJ - piktogramy</vt:lpstr>
      <vt:lpstr>Práce s dětmi s OMJ - piktogramy</vt:lpstr>
      <vt:lpstr>Práce s dětmi s OMJ – kartičky, které má učitel stále při sobě (i venku)</vt:lpstr>
      <vt:lpstr>Práce s dětmi s OMJ – stůl dítěte, které nerozumí … ukazuje</vt:lpstr>
      <vt:lpstr>Shrnutí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Worker</dc:creator>
  <cp:lastModifiedBy>Zuzana</cp:lastModifiedBy>
  <cp:revision>41</cp:revision>
  <dcterms:created xsi:type="dcterms:W3CDTF">2020-03-11T15:42:37Z</dcterms:created>
  <dcterms:modified xsi:type="dcterms:W3CDTF">2020-10-19T08:33:31Z</dcterms:modified>
</cp:coreProperties>
</file>