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71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2299E6-2CE3-4697-AB86-411F4F0ADF50}" type="datetimeFigureOut">
              <a:rPr lang="cs-CZ" smtClean="0"/>
              <a:pPr/>
              <a:t>27. 5. 2020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5B999-BB9F-4C83-B6FA-272A568E5A07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27. 5. 2020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27. 5. 2020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27. 5. 2020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27. 5. 2020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27. 5. 2020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27. 5. 2020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27. 5. 2020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27. 5. 2020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27. 5. 2020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27. 5. 2020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27. 5. 2020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CD8AA-B498-4F1A-9D97-85623D962C5C}" type="datetimeFigureOut">
              <a:rPr lang="cs-CZ" smtClean="0"/>
              <a:pPr/>
              <a:t>27. 5. 2020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/>
              <a:t>Stáž pedagogických pracovníků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571876"/>
            <a:ext cx="6400800" cy="242889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cs-CZ" dirty="0" smtClean="0"/>
              <a:t>MŠ Semínko, o.p.s.</a:t>
            </a:r>
          </a:p>
          <a:p>
            <a:pPr>
              <a:lnSpc>
                <a:spcPct val="150000"/>
              </a:lnSpc>
            </a:pPr>
            <a:endParaRPr lang="cs-CZ" dirty="0" smtClean="0"/>
          </a:p>
          <a:p>
            <a:pPr>
              <a:lnSpc>
                <a:spcPct val="150000"/>
              </a:lnSpc>
            </a:pPr>
            <a:r>
              <a:rPr lang="cs-CZ" dirty="0" smtClean="0"/>
              <a:t>Finsko - </a:t>
            </a:r>
            <a:r>
              <a:rPr lang="cs-CZ" dirty="0" smtClean="0"/>
              <a:t>Helsinky </a:t>
            </a:r>
            <a:r>
              <a:rPr lang="cs-CZ" dirty="0" smtClean="0"/>
              <a:t>28.10. – 31.10.2019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7786742" cy="124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Obrázek 4" descr="Image result for fins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4357694"/>
            <a:ext cx="145436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Projekt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název: Podpora dětí s odlišným mateřským jazykem</a:t>
            </a:r>
          </a:p>
          <a:p>
            <a:r>
              <a:rPr lang="cs-CZ" dirty="0" smtClean="0"/>
              <a:t>číslo: CZ.07.4.68/0.0/0.0/17_045/0001264</a:t>
            </a:r>
          </a:p>
          <a:p>
            <a:r>
              <a:rPr lang="cs-CZ" dirty="0"/>
              <a:t>o</a:t>
            </a:r>
            <a:r>
              <a:rPr lang="cs-CZ" dirty="0" smtClean="0"/>
              <a:t>perační program: Praha pól růstu ČR</a:t>
            </a:r>
          </a:p>
          <a:p>
            <a:r>
              <a:rPr lang="cs-CZ" dirty="0" smtClean="0"/>
              <a:t>financováno: ESF a rozpočet HMP</a:t>
            </a:r>
          </a:p>
          <a:p>
            <a:r>
              <a:rPr lang="cs-CZ" dirty="0" smtClean="0"/>
              <a:t>číslo a název aktivity: 4. Vzdělávání a osobnostní rozvoj pedagogických pracovníků - </a:t>
            </a:r>
            <a:r>
              <a:rPr lang="cs-CZ" b="1" dirty="0" smtClean="0"/>
              <a:t>4.2 Stáže pedagogických pracovníků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Zaměření stáže</a:t>
            </a:r>
            <a:endParaRPr lang="cs-CZ" b="1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cíl: rozšíření </a:t>
            </a:r>
            <a:r>
              <a:rPr lang="cs-CZ" dirty="0" smtClean="0"/>
              <a:t>odbornosti pedagogických pracovníků v oblasti integrace dětí </a:t>
            </a:r>
            <a:r>
              <a:rPr lang="cs-CZ" dirty="0" smtClean="0"/>
              <a:t>s odlišným mateřským jazykem (OMJ)</a:t>
            </a:r>
          </a:p>
          <a:p>
            <a:r>
              <a:rPr lang="cs-CZ" dirty="0" smtClean="0"/>
              <a:t>aktivity:</a:t>
            </a:r>
          </a:p>
          <a:p>
            <a:pPr lvl="1"/>
            <a:r>
              <a:rPr lang="cs-CZ" dirty="0" smtClean="0"/>
              <a:t>pozorování </a:t>
            </a:r>
            <a:r>
              <a:rPr lang="cs-CZ" dirty="0" smtClean="0"/>
              <a:t>či stínování </a:t>
            </a:r>
            <a:r>
              <a:rPr lang="cs-CZ" dirty="0" smtClean="0"/>
              <a:t>učitelů</a:t>
            </a:r>
            <a:endParaRPr lang="cs-CZ" dirty="0" smtClean="0"/>
          </a:p>
          <a:p>
            <a:pPr lvl="1"/>
            <a:r>
              <a:rPr lang="cs-CZ" dirty="0" smtClean="0"/>
              <a:t>řízená </a:t>
            </a:r>
            <a:r>
              <a:rPr lang="cs-CZ" dirty="0" smtClean="0"/>
              <a:t>diskuze a konzultace s </a:t>
            </a:r>
            <a:r>
              <a:rPr lang="cs-CZ" dirty="0" smtClean="0"/>
              <a:t>učiteli</a:t>
            </a:r>
            <a:endParaRPr lang="cs-CZ" dirty="0" smtClean="0"/>
          </a:p>
          <a:p>
            <a:pPr lvl="1"/>
            <a:r>
              <a:rPr lang="cs-CZ" dirty="0" smtClean="0"/>
              <a:t>setkání </a:t>
            </a:r>
            <a:r>
              <a:rPr lang="cs-CZ" dirty="0" smtClean="0"/>
              <a:t>s dětmi s </a:t>
            </a:r>
            <a:r>
              <a:rPr lang="cs-CZ" dirty="0" smtClean="0"/>
              <a:t>učiteli</a:t>
            </a:r>
          </a:p>
          <a:p>
            <a:pPr lvl="1"/>
            <a:r>
              <a:rPr lang="cs-CZ" dirty="0" smtClean="0"/>
              <a:t>aktivní zapojení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Lokalita - </a:t>
            </a:r>
            <a:r>
              <a:rPr lang="cs-CZ" b="1" dirty="0" err="1" smtClean="0"/>
              <a:t>Vuosaari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geograficky největší čtvrť hlavního města Helsinky</a:t>
            </a:r>
          </a:p>
          <a:p>
            <a:r>
              <a:rPr lang="cs-CZ" dirty="0" smtClean="0"/>
              <a:t>jedna </a:t>
            </a:r>
            <a:r>
              <a:rPr lang="cs-CZ" dirty="0" smtClean="0"/>
              <a:t>z nejrychleji se rozvíjejících částí </a:t>
            </a:r>
            <a:r>
              <a:rPr lang="cs-CZ" dirty="0" smtClean="0"/>
              <a:t>města</a:t>
            </a:r>
          </a:p>
          <a:p>
            <a:r>
              <a:rPr lang="cs-CZ" dirty="0" smtClean="0"/>
              <a:t>multikulturní ráz – velké procento obyvatel – cizinců</a:t>
            </a:r>
          </a:p>
          <a:p>
            <a:r>
              <a:rPr lang="cs-CZ" dirty="0" smtClean="0"/>
              <a:t>přístup k moři, přírodní park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35742" t="36621" r="3320" b="17968"/>
          <a:stretch>
            <a:fillRect/>
          </a:stretch>
        </p:blipFill>
        <p:spPr bwMode="auto">
          <a:xfrm>
            <a:off x="4714876" y="1714488"/>
            <a:ext cx="4038600" cy="2407652"/>
          </a:xfrm>
          <a:prstGeom prst="rect">
            <a:avLst/>
          </a:prstGeom>
          <a:ln w="0" cap="sq">
            <a:noFill/>
            <a:prstDash val="solid"/>
            <a:miter lim="800000"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Navštívené MŠ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dirty="0" err="1" smtClean="0"/>
              <a:t>p</a:t>
            </a:r>
            <a:r>
              <a:rPr lang="cs-CZ" dirty="0" err="1" smtClean="0"/>
              <a:t>äiväkoti</a:t>
            </a:r>
            <a:r>
              <a:rPr lang="cs-CZ" dirty="0" smtClean="0"/>
              <a:t> = školka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err="1" smtClean="0"/>
              <a:t>Hiekkalinna</a:t>
            </a:r>
            <a:endParaRPr lang="cs-CZ" dirty="0" smtClean="0"/>
          </a:p>
          <a:p>
            <a:r>
              <a:rPr lang="cs-CZ" dirty="0" err="1" smtClean="0"/>
              <a:t>Karavaani</a:t>
            </a:r>
            <a:endParaRPr lang="cs-CZ" dirty="0" smtClean="0"/>
          </a:p>
          <a:p>
            <a:r>
              <a:rPr lang="cs-CZ" dirty="0" err="1" smtClean="0"/>
              <a:t>Keula</a:t>
            </a:r>
            <a:endParaRPr lang="cs-CZ" dirty="0" smtClean="0"/>
          </a:p>
          <a:p>
            <a:r>
              <a:rPr lang="cs-CZ" dirty="0" err="1" smtClean="0"/>
              <a:t>Merirasti</a:t>
            </a:r>
            <a:endParaRPr lang="cs-CZ" dirty="0" smtClean="0"/>
          </a:p>
          <a:p>
            <a:r>
              <a:rPr lang="cs-CZ" dirty="0" err="1" smtClean="0"/>
              <a:t>Poiju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5" name="Zástupný symbol pro obsah 4" descr="cat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286116" y="3357562"/>
            <a:ext cx="4995826" cy="26432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Päiväkoti</a:t>
            </a:r>
            <a:r>
              <a:rPr lang="cs-CZ" b="1" dirty="0" smtClean="0"/>
              <a:t> </a:t>
            </a:r>
            <a:r>
              <a:rPr lang="cs-CZ" b="1" dirty="0" err="1" smtClean="0"/>
              <a:t>Keula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ve </a:t>
            </a:r>
            <a:r>
              <a:rPr lang="cs-CZ" dirty="0" smtClean="0"/>
              <a:t>školce je okolo 20% dětí s </a:t>
            </a:r>
            <a:r>
              <a:rPr lang="cs-CZ" dirty="0" smtClean="0"/>
              <a:t>OMJ</a:t>
            </a:r>
          </a:p>
          <a:p>
            <a:r>
              <a:rPr lang="cs-CZ" dirty="0" smtClean="0"/>
              <a:t>školka má </a:t>
            </a:r>
            <a:r>
              <a:rPr lang="cs-CZ" dirty="0" smtClean="0"/>
              <a:t>menší prostory s minimálním množstvím </a:t>
            </a:r>
            <a:r>
              <a:rPr lang="cs-CZ" dirty="0" smtClean="0"/>
              <a:t>hraček</a:t>
            </a:r>
          </a:p>
          <a:p>
            <a:r>
              <a:rPr lang="cs-CZ" dirty="0" smtClean="0"/>
              <a:t>menší </a:t>
            </a:r>
            <a:r>
              <a:rPr lang="cs-CZ" dirty="0" smtClean="0"/>
              <a:t>počet dětí na </a:t>
            </a:r>
            <a:r>
              <a:rPr lang="cs-CZ" dirty="0" smtClean="0"/>
              <a:t>třídě – individuální přístup</a:t>
            </a:r>
          </a:p>
          <a:p>
            <a:r>
              <a:rPr lang="cs-CZ" dirty="0" smtClean="0"/>
              <a:t>pro </a:t>
            </a:r>
            <a:r>
              <a:rPr lang="cs-CZ" dirty="0" smtClean="0"/>
              <a:t>děti s OMJ používá škola </a:t>
            </a:r>
            <a:r>
              <a:rPr lang="cs-CZ" dirty="0" smtClean="0"/>
              <a:t>obrázky (kartičky </a:t>
            </a:r>
            <a:r>
              <a:rPr lang="cs-CZ" dirty="0" smtClean="0"/>
              <a:t>na klíčence, písničky zakreslené v piktogramech, popisky pro rodiče v šatně, popisky v místnostech – co budeme </a:t>
            </a:r>
            <a:r>
              <a:rPr lang="cs-CZ" dirty="0" smtClean="0"/>
              <a:t>dělat, atd.)</a:t>
            </a:r>
          </a:p>
          <a:p>
            <a:r>
              <a:rPr lang="cs-CZ" dirty="0" smtClean="0"/>
              <a:t>používají </a:t>
            </a:r>
            <a:r>
              <a:rPr lang="cs-CZ" dirty="0" smtClean="0"/>
              <a:t>metodu </a:t>
            </a:r>
            <a:r>
              <a:rPr lang="cs-CZ" dirty="0" err="1" smtClean="0"/>
              <a:t>Kid’s</a:t>
            </a:r>
            <a:r>
              <a:rPr lang="cs-CZ" dirty="0" smtClean="0"/>
              <a:t> </a:t>
            </a:r>
            <a:r>
              <a:rPr lang="cs-CZ" dirty="0" err="1" smtClean="0"/>
              <a:t>Skills</a:t>
            </a:r>
            <a:endParaRPr lang="cs-CZ" dirty="0" smtClean="0"/>
          </a:p>
          <a:p>
            <a:r>
              <a:rPr lang="cs-CZ" dirty="0" smtClean="0"/>
              <a:t>d</a:t>
            </a:r>
            <a:r>
              <a:rPr lang="cs-CZ" dirty="0" smtClean="0"/>
              <a:t>ěti </a:t>
            </a:r>
            <a:r>
              <a:rPr lang="cs-CZ" dirty="0" smtClean="0"/>
              <a:t>se hodně věnují ruční </a:t>
            </a:r>
            <a:r>
              <a:rPr lang="cs-CZ" dirty="0" smtClean="0"/>
              <a:t>práci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5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3438" y="1714488"/>
            <a:ext cx="4038600" cy="30318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Päiväkoti</a:t>
            </a:r>
            <a:r>
              <a:rPr lang="cs-CZ" b="1" dirty="0" smtClean="0"/>
              <a:t> </a:t>
            </a:r>
            <a:r>
              <a:rPr lang="cs-CZ" b="1" dirty="0" err="1" smtClean="0"/>
              <a:t>Karavaani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detašované </a:t>
            </a:r>
            <a:r>
              <a:rPr lang="cs-CZ" dirty="0" smtClean="0"/>
              <a:t>pracoviště </a:t>
            </a:r>
            <a:r>
              <a:rPr lang="cs-CZ" dirty="0" err="1" smtClean="0"/>
              <a:t>Keula</a:t>
            </a:r>
            <a:endParaRPr lang="cs-CZ" dirty="0" smtClean="0"/>
          </a:p>
          <a:p>
            <a:r>
              <a:rPr lang="cs-CZ" dirty="0" smtClean="0"/>
              <a:t>školka spojena se základní školou</a:t>
            </a:r>
          </a:p>
          <a:p>
            <a:r>
              <a:rPr lang="cs-CZ" dirty="0" smtClean="0"/>
              <a:t>dvě třídy pro děti předškolního věku</a:t>
            </a:r>
          </a:p>
          <a:p>
            <a:r>
              <a:rPr lang="cs-CZ" dirty="0" smtClean="0"/>
              <a:t>v každé třídě polovina dětí s OMJ</a:t>
            </a:r>
          </a:p>
          <a:p>
            <a:r>
              <a:rPr lang="cs-CZ" dirty="0" smtClean="0"/>
              <a:t>na 20 dětí 2 učitelky a 1 asistentka</a:t>
            </a:r>
          </a:p>
          <a:p>
            <a:r>
              <a:rPr lang="cs-CZ" dirty="0" smtClean="0"/>
              <a:t>ve školce se mluví pouze finsky</a:t>
            </a:r>
          </a:p>
          <a:p>
            <a:r>
              <a:rPr lang="cs-CZ" dirty="0" smtClean="0"/>
              <a:t>p</a:t>
            </a:r>
            <a:r>
              <a:rPr lang="cs-CZ" dirty="0" smtClean="0"/>
              <a:t>evně stanovený týdenní program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5" name="Zástupný symbol pro obsah 4" descr="https://www.hel.fi/wps/wcm/connect/e92b280b-5ce8-4d44-91ab-192b78b327db/1/pk%2BKaravaani.jpg?MOD=AJPERES&amp;CVID=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214686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Päiväkoti</a:t>
            </a:r>
            <a:r>
              <a:rPr lang="cs-CZ" b="1" dirty="0" smtClean="0"/>
              <a:t> </a:t>
            </a:r>
            <a:r>
              <a:rPr lang="cs-CZ" b="1" dirty="0" err="1" smtClean="0"/>
              <a:t>Merirasti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školka </a:t>
            </a:r>
            <a:r>
              <a:rPr lang="cs-CZ" dirty="0" smtClean="0"/>
              <a:t>je spojena se </a:t>
            </a:r>
            <a:r>
              <a:rPr lang="cs-CZ" dirty="0" smtClean="0"/>
              <a:t>ZŠ</a:t>
            </a:r>
            <a:endParaRPr lang="cs-CZ" dirty="0" smtClean="0"/>
          </a:p>
          <a:p>
            <a:r>
              <a:rPr lang="cs-CZ" dirty="0" smtClean="0"/>
              <a:t>celkem </a:t>
            </a:r>
            <a:r>
              <a:rPr lang="cs-CZ" dirty="0" smtClean="0"/>
              <a:t>5 tříd, jedna ze tříd je pro děti se speciálními vzdělávacími potřebami a jedna třída je pro děti mladší 3 let </a:t>
            </a:r>
          </a:p>
          <a:p>
            <a:r>
              <a:rPr lang="cs-CZ" dirty="0" smtClean="0"/>
              <a:t>třída předškoláků: 19 </a:t>
            </a:r>
            <a:r>
              <a:rPr lang="cs-CZ" dirty="0" smtClean="0"/>
              <a:t>dětí, 2 učitelky, 1 </a:t>
            </a:r>
            <a:r>
              <a:rPr lang="cs-CZ" dirty="0" smtClean="0"/>
              <a:t>chůva (polovina </a:t>
            </a:r>
            <a:r>
              <a:rPr lang="cs-CZ" dirty="0" smtClean="0"/>
              <a:t>třídy je cizojazyčná – děti z Afriky, </a:t>
            </a:r>
            <a:r>
              <a:rPr lang="cs-CZ" dirty="0" smtClean="0"/>
              <a:t>Asie, jiných </a:t>
            </a:r>
            <a:r>
              <a:rPr lang="cs-CZ" dirty="0" smtClean="0"/>
              <a:t>zemí </a:t>
            </a:r>
            <a:r>
              <a:rPr lang="cs-CZ" dirty="0" smtClean="0"/>
              <a:t>Evropy)</a:t>
            </a:r>
          </a:p>
          <a:p>
            <a:r>
              <a:rPr lang="cs-CZ" dirty="0" smtClean="0"/>
              <a:t>děti </a:t>
            </a:r>
            <a:r>
              <a:rPr lang="cs-CZ" dirty="0" smtClean="0"/>
              <a:t>celý rok pracují se sešity, ve kterých mají různé úkoly a pracovní </a:t>
            </a:r>
            <a:r>
              <a:rPr lang="cs-CZ" dirty="0" smtClean="0"/>
              <a:t>listy</a:t>
            </a:r>
          </a:p>
          <a:p>
            <a:r>
              <a:rPr lang="cs-CZ" dirty="0" smtClean="0"/>
              <a:t>učitelky při práci využívají piktogramy</a:t>
            </a:r>
            <a:r>
              <a:rPr lang="cs-CZ" dirty="0" smtClean="0"/>
              <a:t>, názornou </a:t>
            </a:r>
            <a:r>
              <a:rPr lang="cs-CZ" dirty="0" smtClean="0"/>
              <a:t>ukázku</a:t>
            </a:r>
            <a:r>
              <a:rPr lang="cs-CZ" dirty="0" smtClean="0"/>
              <a:t>, </a:t>
            </a:r>
            <a:r>
              <a:rPr lang="cs-CZ" dirty="0" smtClean="0"/>
              <a:t>písničky </a:t>
            </a:r>
            <a:r>
              <a:rPr lang="cs-CZ" dirty="0" smtClean="0"/>
              <a:t>a </a:t>
            </a:r>
            <a:r>
              <a:rPr lang="cs-CZ" dirty="0" smtClean="0"/>
              <a:t>básničky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5" name="Zástupný symbol pro obsah 4" descr="https://www.hel.fi/wps/wcm/connect/20284969-c494-4fa8-95de-2b3116c8f8b1/1/pk%2BMerirasti.jpg?MOD=AJPERES&amp;CVID=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643050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Päiväkoti</a:t>
            </a:r>
            <a:r>
              <a:rPr lang="cs-CZ" b="1" dirty="0" smtClean="0"/>
              <a:t> </a:t>
            </a:r>
            <a:r>
              <a:rPr lang="cs-CZ" b="1" dirty="0" err="1" smtClean="0"/>
              <a:t>Hiekkalinna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/>
              <a:t>školka je sestavená ze stavebních buněk</a:t>
            </a:r>
          </a:p>
          <a:p>
            <a:r>
              <a:rPr lang="cs-CZ" dirty="0" smtClean="0"/>
              <a:t>počet dětí s OMJ převyšuje nad dětmi jejichž mateřský jazyk je finština (např. ze 14 dětí je 9 dětí s OMJ)</a:t>
            </a:r>
          </a:p>
          <a:p>
            <a:r>
              <a:rPr lang="cs-CZ" dirty="0" smtClean="0"/>
              <a:t>v každé třídě působí učitel/-</a:t>
            </a:r>
            <a:r>
              <a:rPr lang="cs-CZ" dirty="0" err="1" smtClean="0"/>
              <a:t>ka</a:t>
            </a:r>
            <a:r>
              <a:rPr lang="cs-CZ" dirty="0" smtClean="0"/>
              <a:t>, asistent/-</a:t>
            </a:r>
            <a:r>
              <a:rPr lang="cs-CZ" dirty="0" err="1" smtClean="0"/>
              <a:t>ka</a:t>
            </a:r>
            <a:r>
              <a:rPr lang="cs-CZ" dirty="0" smtClean="0"/>
              <a:t>, zdravotní sestra</a:t>
            </a:r>
          </a:p>
          <a:p>
            <a:r>
              <a:rPr lang="cs-CZ" dirty="0" smtClean="0"/>
              <a:t>p</a:t>
            </a:r>
            <a:r>
              <a:rPr lang="cs-CZ" dirty="0" smtClean="0"/>
              <a:t>ro podporu dětí s OMJ používají speciální znakovou řeč</a:t>
            </a:r>
          </a:p>
          <a:p>
            <a:r>
              <a:rPr lang="cs-CZ" dirty="0" smtClean="0"/>
              <a:t>v</a:t>
            </a:r>
            <a:r>
              <a:rPr lang="cs-CZ" dirty="0" smtClean="0"/>
              <a:t>edení podporuje pedagogy formou častých porad a dalším vzděláváním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8" name="Zástupný symbol pro obsah 7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571744"/>
            <a:ext cx="4038600" cy="302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Päiväkoti</a:t>
            </a:r>
            <a:r>
              <a:rPr lang="cs-CZ" b="1" dirty="0" smtClean="0"/>
              <a:t> </a:t>
            </a:r>
            <a:r>
              <a:rPr lang="cs-CZ" b="1" dirty="0" err="1" smtClean="0"/>
              <a:t>Poiju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soukromá škola sídlící v panelovém domě nedisponuje vlastní zahradou – děti chodí na veřejné hřiště</a:t>
            </a:r>
          </a:p>
          <a:p>
            <a:r>
              <a:rPr lang="cs-CZ" dirty="0" smtClean="0"/>
              <a:t>zdravé stravování</a:t>
            </a:r>
          </a:p>
          <a:p>
            <a:r>
              <a:rPr lang="cs-CZ" dirty="0" smtClean="0"/>
              <a:t>ve třídě dvě učitelky a jedna pomocná síla na 15 dětí</a:t>
            </a:r>
          </a:p>
          <a:p>
            <a:r>
              <a:rPr lang="cs-CZ" dirty="0" smtClean="0"/>
              <a:t>p</a:t>
            </a:r>
            <a:r>
              <a:rPr lang="cs-CZ" dirty="0" smtClean="0"/>
              <a:t>ráce s dětmi s OMJ pomocí piktogramů</a:t>
            </a:r>
          </a:p>
          <a:p>
            <a:r>
              <a:rPr lang="cs-CZ" dirty="0" smtClean="0"/>
              <a:t>děti chodí jednou týdně do lesa</a:t>
            </a:r>
          </a:p>
          <a:p>
            <a:r>
              <a:rPr lang="cs-CZ" dirty="0" smtClean="0"/>
              <a:t>m</a:t>
            </a:r>
            <a:r>
              <a:rPr lang="cs-CZ" dirty="0" smtClean="0"/>
              <a:t>alé množství hraček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5" name="Zástupný symbol pro obsah 4"/>
          <p:cNvPicPr>
            <a:picLocks noGrp="1"/>
          </p:cNvPicPr>
          <p:nvPr>
            <p:ph sz="half" idx="2"/>
          </p:nvPr>
        </p:nvPicPr>
        <p:blipFill>
          <a:blip r:embed="rId2"/>
          <a:srcRect t="16447" b="34868"/>
          <a:stretch>
            <a:fillRect/>
          </a:stretch>
        </p:blipFill>
        <p:spPr bwMode="auto">
          <a:xfrm>
            <a:off x="4643438" y="1643050"/>
            <a:ext cx="4038600" cy="3932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Práce s dětmi s OMJ - piktogramy</a:t>
            </a:r>
            <a:endParaRPr lang="cs-CZ" b="1" dirty="0"/>
          </a:p>
        </p:txBody>
      </p:sp>
      <p:pic>
        <p:nvPicPr>
          <p:cNvPr id="5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86" y="1500174"/>
            <a:ext cx="2360815" cy="2360815"/>
          </a:xfrm>
          <a:prstGeom prst="rect">
            <a:avLst/>
          </a:prstGeom>
        </p:spPr>
      </p:pic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8732"/>
          <a:stretch/>
        </p:blipFill>
        <p:spPr>
          <a:xfrm rot="5400000">
            <a:off x="4370676" y="987118"/>
            <a:ext cx="4071966" cy="49552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Zástupný symbol pro obsah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28" y="3429000"/>
            <a:ext cx="2788814" cy="27915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Práce s dětmi s OMJ - piktogramy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  <a:prstGeom prst="rect">
            <a:avLst/>
          </a:prstGeom>
        </p:spPr>
      </p:pic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397178" y="2103624"/>
            <a:ext cx="4714909" cy="36508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Shrnutí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velký rozdíl mezi školami, neexistuje inspekce</a:t>
            </a:r>
          </a:p>
          <a:p>
            <a:r>
              <a:rPr lang="cs-CZ" dirty="0" smtClean="0"/>
              <a:t>velká autonomie škol, nejsou zde tak striktní nařízení (hygiena apod.)</a:t>
            </a:r>
          </a:p>
          <a:p>
            <a:r>
              <a:rPr lang="cs-CZ" dirty="0" smtClean="0"/>
              <a:t>profese učitele je prestižní povolání</a:t>
            </a:r>
          </a:p>
          <a:p>
            <a:r>
              <a:rPr lang="cs-CZ" dirty="0" smtClean="0"/>
              <a:t>studium učitelství se stává vysoce výběrovým - v roce 2017 bylo na finské pedagogické fakulty přijato pouze cca 13 % uchazečů</a:t>
            </a:r>
          </a:p>
          <a:p>
            <a:r>
              <a:rPr lang="cs-CZ" dirty="0" smtClean="0"/>
              <a:t>nepodnětné nebo „nepřírodní“ zahrady</a:t>
            </a:r>
          </a:p>
          <a:p>
            <a:r>
              <a:rPr lang="cs-CZ" dirty="0" smtClean="0"/>
              <a:t>třídy jsou často strohé, málo </a:t>
            </a:r>
            <a:r>
              <a:rPr lang="cs-CZ" dirty="0" smtClean="0"/>
              <a:t>vyzdobené</a:t>
            </a:r>
            <a:endParaRPr lang="cs-CZ" dirty="0" smtClean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smtClean="0"/>
              <a:t>předškolní </a:t>
            </a:r>
            <a:r>
              <a:rPr lang="cs-CZ" dirty="0" smtClean="0"/>
              <a:t>vzdělávání je rok </a:t>
            </a:r>
            <a:r>
              <a:rPr lang="cs-CZ" dirty="0" smtClean="0"/>
              <a:t>před začátkem ZŠ povinné</a:t>
            </a:r>
          </a:p>
          <a:p>
            <a:r>
              <a:rPr lang="cs-CZ" dirty="0" smtClean="0"/>
              <a:t>malý </a:t>
            </a:r>
            <a:r>
              <a:rPr lang="cs-CZ" dirty="0" smtClean="0"/>
              <a:t>počet dětí na učitele</a:t>
            </a:r>
          </a:p>
          <a:p>
            <a:r>
              <a:rPr lang="cs-CZ" dirty="0" smtClean="0"/>
              <a:t>velké procento dětí s OMJ</a:t>
            </a:r>
          </a:p>
          <a:p>
            <a:r>
              <a:rPr lang="cs-CZ" dirty="0" smtClean="0"/>
              <a:t>ve všech školkách byl nakreslený režim dne a používaly se piktogramy</a:t>
            </a:r>
          </a:p>
          <a:p>
            <a:r>
              <a:rPr lang="cs-CZ" dirty="0" smtClean="0"/>
              <a:t>vysoká míra inkluze</a:t>
            </a:r>
          </a:p>
          <a:p>
            <a:r>
              <a:rPr lang="cs-CZ" dirty="0" smtClean="0"/>
              <a:t>první rok „učení“ přetažený do MŠ (místo ZŠ)</a:t>
            </a:r>
          </a:p>
          <a:p>
            <a:r>
              <a:rPr lang="cs-CZ" dirty="0" smtClean="0"/>
              <a:t>„učení“ se účastní i mladší děti, (</a:t>
            </a:r>
            <a:r>
              <a:rPr lang="cs-CZ" dirty="0" err="1" smtClean="0"/>
              <a:t>scholarizace</a:t>
            </a:r>
            <a:r>
              <a:rPr lang="cs-CZ" dirty="0" smtClean="0"/>
              <a:t>)</a:t>
            </a:r>
          </a:p>
          <a:p>
            <a:r>
              <a:rPr lang="cs-CZ" dirty="0" smtClean="0"/>
              <a:t>samostatnost dětí, individualizace</a:t>
            </a:r>
          </a:p>
          <a:p>
            <a:r>
              <a:rPr lang="cs-CZ" dirty="0" smtClean="0"/>
              <a:t>krásná příroda, častý pobyt venku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492</Words>
  <Application>Microsoft Office PowerPoint</Application>
  <PresentationFormat>Předvádění na obrazovce (4:3)</PresentationFormat>
  <Paragraphs>85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Motiv sady Office</vt:lpstr>
      <vt:lpstr>Stáž pedagogických pracovníků</vt:lpstr>
      <vt:lpstr>Projekt</vt:lpstr>
      <vt:lpstr>Zaměření stáže</vt:lpstr>
      <vt:lpstr>Lokalita - Vuosaari</vt:lpstr>
      <vt:lpstr>Navštívené MŠ</vt:lpstr>
      <vt:lpstr>Päiväkoti Keula</vt:lpstr>
      <vt:lpstr>Päiväkoti Karavaani</vt:lpstr>
      <vt:lpstr>Päiväkoti Merirasti</vt:lpstr>
      <vt:lpstr>Päiväkoti Hiekkalinna</vt:lpstr>
      <vt:lpstr>Päiväkoti Poiju</vt:lpstr>
      <vt:lpstr>Práce s dětmi s OMJ - piktogramy</vt:lpstr>
      <vt:lpstr>Práce s dětmi s OMJ - piktogramy</vt:lpstr>
      <vt:lpstr>Shrnutí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Worker</dc:creator>
  <cp:lastModifiedBy>Zuzana</cp:lastModifiedBy>
  <cp:revision>22</cp:revision>
  <dcterms:created xsi:type="dcterms:W3CDTF">2020-03-11T15:42:37Z</dcterms:created>
  <dcterms:modified xsi:type="dcterms:W3CDTF">2020-05-28T04:41:20Z</dcterms:modified>
</cp:coreProperties>
</file>